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3" r:id="rId4"/>
    <p:sldId id="264" r:id="rId5"/>
    <p:sldId id="265" r:id="rId6"/>
    <p:sldId id="266" r:id="rId7"/>
    <p:sldId id="267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pPr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pPr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pPr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pPr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pPr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pPr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pPr/>
              <a:t>10/22/2015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pPr/>
              <a:t>10/22/2015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pPr/>
              <a:t>10/22/2015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pPr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pPr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306DE-4AC6-4D7D-B5BA-6B3D334E0F64}" type="datetimeFigureOut">
              <a:rPr lang="en-US" smtClean="0"/>
              <a:pPr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8B976-320B-4A02-995A-2C83E5114A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212975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Tehnologij</a:t>
            </a:r>
            <a:r>
              <a:rPr lang="sr-Latn-CS" b="1" dirty="0" smtClean="0"/>
              <a:t>a</a:t>
            </a:r>
            <a:r>
              <a:rPr lang="en-US" b="1" dirty="0" smtClean="0"/>
              <a:t> </a:t>
            </a:r>
            <a:r>
              <a:rPr lang="en-US" b="1" dirty="0" err="1" smtClean="0"/>
              <a:t>spajanja</a:t>
            </a:r>
            <a:r>
              <a:rPr lang="en-US" b="1" dirty="0" smtClean="0"/>
              <a:t> </a:t>
            </a:r>
            <a:r>
              <a:rPr lang="en-US" b="1" dirty="0" err="1" smtClean="0"/>
              <a:t>savremenih</a:t>
            </a:r>
            <a:r>
              <a:rPr lang="en-US" b="1" dirty="0" smtClean="0"/>
              <a:t> </a:t>
            </a:r>
            <a:r>
              <a:rPr lang="en-US" b="1" dirty="0" err="1" smtClean="0"/>
              <a:t>materijala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sr-Latn-C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Materijali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njihovo</a:t>
            </a:r>
            <a:r>
              <a:rPr lang="en-US" dirty="0" smtClean="0"/>
              <a:t> </a:t>
            </a:r>
            <a:r>
              <a:rPr lang="en-US" dirty="0" err="1" smtClean="0"/>
              <a:t>ponašanje</a:t>
            </a:r>
            <a:r>
              <a:rPr lang="en-US" dirty="0" smtClean="0"/>
              <a:t>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zavarivanju</a:t>
            </a:r>
            <a:endParaRPr lang="sr-Latn-C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Zavarljivost</a:t>
            </a:r>
            <a:r>
              <a:rPr lang="en-US" b="1" dirty="0" smtClean="0"/>
              <a:t> </a:t>
            </a:r>
            <a:r>
              <a:rPr lang="en-US" b="1" dirty="0" err="1" smtClean="0"/>
              <a:t>niskolegiranih</a:t>
            </a:r>
            <a:r>
              <a:rPr lang="en-US" b="1" dirty="0" smtClean="0"/>
              <a:t> </a:t>
            </a:r>
            <a:r>
              <a:rPr lang="en-US" b="1" dirty="0" err="1" smtClean="0"/>
              <a:t>čelika</a:t>
            </a:r>
            <a:r>
              <a:rPr lang="en-US" b="1" dirty="0" smtClean="0"/>
              <a:t> </a:t>
            </a:r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 err="1" smtClean="0"/>
              <a:t>niske</a:t>
            </a:r>
            <a:r>
              <a:rPr lang="en-US" b="1" dirty="0" smtClean="0"/>
              <a:t> temperature</a:t>
            </a:r>
            <a:endParaRPr lang="sr-Latn-C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Čelici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se </a:t>
            </a:r>
            <a:r>
              <a:rPr lang="en-US" dirty="0" err="1" smtClean="0"/>
              <a:t>koriste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temp. </a:t>
            </a:r>
            <a:r>
              <a:rPr lang="en-US" dirty="0" err="1" smtClean="0"/>
              <a:t>ispod</a:t>
            </a:r>
            <a:r>
              <a:rPr lang="en-US" dirty="0" smtClean="0"/>
              <a:t> 0</a:t>
            </a:r>
            <a:r>
              <a:rPr lang="en-US" baseline="30000" dirty="0" smtClean="0"/>
              <a:t>o</a:t>
            </a:r>
            <a:r>
              <a:rPr lang="en-US" dirty="0" smtClean="0"/>
              <a:t>C</a:t>
            </a:r>
          </a:p>
          <a:p>
            <a:r>
              <a:rPr lang="en-US" dirty="0" err="1" smtClean="0"/>
              <a:t>Primena</a:t>
            </a:r>
            <a:r>
              <a:rPr lang="en-US" dirty="0" smtClean="0"/>
              <a:t>: </a:t>
            </a:r>
            <a:r>
              <a:rPr lang="en-US" dirty="0" err="1" smtClean="0"/>
              <a:t>cevovodi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oprema</a:t>
            </a:r>
            <a:r>
              <a:rPr lang="en-US" dirty="0" smtClean="0"/>
              <a:t> pod </a:t>
            </a:r>
            <a:r>
              <a:rPr lang="en-US" dirty="0" err="1" smtClean="0"/>
              <a:t>pritiskom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tečne</a:t>
            </a:r>
            <a:r>
              <a:rPr lang="en-US" dirty="0" smtClean="0"/>
              <a:t> </a:t>
            </a:r>
            <a:r>
              <a:rPr lang="en-US" dirty="0" err="1" smtClean="0"/>
              <a:t>gasove</a:t>
            </a:r>
            <a:r>
              <a:rPr lang="en-US" dirty="0" smtClean="0"/>
              <a:t>, </a:t>
            </a:r>
            <a:r>
              <a:rPr lang="en-US" dirty="0" err="1" smtClean="0"/>
              <a:t>medicinska</a:t>
            </a:r>
            <a:r>
              <a:rPr lang="en-US" dirty="0" smtClean="0"/>
              <a:t> </a:t>
            </a:r>
            <a:r>
              <a:rPr lang="en-US" dirty="0" err="1" smtClean="0"/>
              <a:t>oprema</a:t>
            </a:r>
            <a:r>
              <a:rPr lang="en-US" dirty="0" smtClean="0"/>
              <a:t>,…</a:t>
            </a:r>
          </a:p>
          <a:p>
            <a:r>
              <a:rPr lang="en-US" dirty="0" err="1" smtClean="0"/>
              <a:t>Snižavanjem</a:t>
            </a:r>
            <a:r>
              <a:rPr lang="en-US" dirty="0" smtClean="0"/>
              <a:t> temp., </a:t>
            </a:r>
            <a:r>
              <a:rPr lang="en-US" dirty="0" err="1" smtClean="0"/>
              <a:t>čvrstoća</a:t>
            </a:r>
            <a:r>
              <a:rPr lang="en-US" dirty="0" smtClean="0"/>
              <a:t> </a:t>
            </a:r>
            <a:r>
              <a:rPr lang="en-US" dirty="0" err="1" smtClean="0"/>
              <a:t>raste</a:t>
            </a:r>
            <a:r>
              <a:rPr lang="en-US" dirty="0" smtClean="0"/>
              <a:t>, a </a:t>
            </a:r>
            <a:r>
              <a:rPr lang="en-US" dirty="0" err="1" smtClean="0"/>
              <a:t>opada</a:t>
            </a:r>
            <a:r>
              <a:rPr lang="en-US" dirty="0" smtClean="0"/>
              <a:t> </a:t>
            </a:r>
            <a:r>
              <a:rPr lang="en-US" dirty="0" err="1" smtClean="0"/>
              <a:t>žilavost</a:t>
            </a:r>
            <a:r>
              <a:rPr lang="en-US" dirty="0" smtClean="0"/>
              <a:t>.</a:t>
            </a:r>
          </a:p>
          <a:p>
            <a:r>
              <a:rPr lang="sr-Latn-RS" dirty="0" smtClean="0"/>
              <a:t>Iako </a:t>
            </a:r>
            <a:r>
              <a:rPr lang="en-US" dirty="0" smtClean="0"/>
              <a:t>ZCK </a:t>
            </a:r>
            <a:r>
              <a:rPr lang="sr-Latn-RS" dirty="0" smtClean="0"/>
              <a:t>čelici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daleko</a:t>
            </a:r>
            <a:r>
              <a:rPr lang="en-US" dirty="0" smtClean="0"/>
              <a:t> </a:t>
            </a:r>
            <a:r>
              <a:rPr lang="en-US" dirty="0" err="1" smtClean="0"/>
              <a:t>strmiji</a:t>
            </a:r>
            <a:r>
              <a:rPr lang="en-US" dirty="0" smtClean="0"/>
              <a:t> pad </a:t>
            </a:r>
            <a:r>
              <a:rPr lang="en-US" dirty="0" err="1" smtClean="0"/>
              <a:t>žilavosti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padom</a:t>
            </a:r>
            <a:r>
              <a:rPr lang="en-US" dirty="0" smtClean="0"/>
              <a:t> temp. </a:t>
            </a:r>
            <a:r>
              <a:rPr lang="en-US" dirty="0" err="1" smtClean="0"/>
              <a:t>od</a:t>
            </a:r>
            <a:r>
              <a:rPr lang="en-US" dirty="0" smtClean="0"/>
              <a:t> PCK </a:t>
            </a:r>
            <a:r>
              <a:rPr lang="sr-Latn-RS" dirty="0" smtClean="0"/>
              <a:t>čelika, čvrstoća im je veća.</a:t>
            </a:r>
          </a:p>
          <a:p>
            <a:r>
              <a:rPr lang="sr-Latn-RS" dirty="0" smtClean="0"/>
              <a:t>Obično u poboljšanom stanju (paketasti martenzit i pogodniji raspored karbida od normalizovanog stanja).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534400" cy="6248400"/>
          </a:xfrm>
        </p:spPr>
        <p:txBody>
          <a:bodyPr>
            <a:normAutofit/>
          </a:bodyPr>
          <a:lstStyle/>
          <a:p>
            <a:r>
              <a:rPr lang="en-US" dirty="0" err="1" smtClean="0"/>
              <a:t>Zahtevi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en-US" dirty="0" err="1" smtClean="0"/>
              <a:t>čvrstoća</a:t>
            </a:r>
            <a:r>
              <a:rPr lang="en-US" dirty="0" smtClean="0"/>
              <a:t>: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veća</a:t>
            </a:r>
            <a:r>
              <a:rPr lang="en-US" dirty="0" smtClean="0"/>
              <a:t>, </a:t>
            </a:r>
            <a:r>
              <a:rPr lang="en-US" dirty="0" err="1" smtClean="0"/>
              <a:t>mehanizmi</a:t>
            </a:r>
            <a:r>
              <a:rPr lang="en-US" dirty="0" smtClean="0"/>
              <a:t> </a:t>
            </a:r>
            <a:r>
              <a:rPr lang="en-US" dirty="0" err="1" smtClean="0"/>
              <a:t>rastvarajućeg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taložnog</a:t>
            </a:r>
            <a:r>
              <a:rPr lang="en-US" dirty="0" smtClean="0"/>
              <a:t> </a:t>
            </a:r>
            <a:r>
              <a:rPr lang="en-US" dirty="0" err="1" smtClean="0"/>
              <a:t>ojačavanja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žilavost</a:t>
            </a:r>
            <a:r>
              <a:rPr lang="en-US" dirty="0" smtClean="0"/>
              <a:t> -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niža</a:t>
            </a:r>
            <a:r>
              <a:rPr lang="en-US" dirty="0" smtClean="0"/>
              <a:t> </a:t>
            </a:r>
            <a:r>
              <a:rPr lang="en-US" dirty="0" err="1" smtClean="0"/>
              <a:t>prelazna</a:t>
            </a:r>
            <a:r>
              <a:rPr lang="en-US" dirty="0" smtClean="0"/>
              <a:t> temp.: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manje</a:t>
            </a:r>
            <a:r>
              <a:rPr lang="en-US" dirty="0" smtClean="0"/>
              <a:t> C, S, P, 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dodavanje</a:t>
            </a:r>
            <a:r>
              <a:rPr lang="en-US" dirty="0" smtClean="0"/>
              <a:t> Ca (</a:t>
            </a:r>
            <a:r>
              <a:rPr lang="en-US" dirty="0" err="1" smtClean="0"/>
              <a:t>MnS</a:t>
            </a:r>
            <a:r>
              <a:rPr lang="en-US" dirty="0" smtClean="0"/>
              <a:t> </a:t>
            </a:r>
            <a:r>
              <a:rPr lang="en-US" dirty="0" err="1" smtClean="0"/>
              <a:t>uključci</a:t>
            </a:r>
            <a:r>
              <a:rPr lang="en-US" dirty="0" smtClean="0"/>
              <a:t> </a:t>
            </a:r>
            <a:r>
              <a:rPr lang="en-US" dirty="0" err="1" smtClean="0"/>
              <a:t>nisu</a:t>
            </a:r>
            <a:r>
              <a:rPr lang="en-US" dirty="0" smtClean="0"/>
              <a:t> </a:t>
            </a:r>
            <a:r>
              <a:rPr lang="en-US" dirty="0" err="1" smtClean="0"/>
              <a:t>izduženi</a:t>
            </a:r>
            <a:r>
              <a:rPr lang="en-US" dirty="0" smtClean="0"/>
              <a:t> </a:t>
            </a:r>
            <a:r>
              <a:rPr lang="en-US" dirty="0" err="1" smtClean="0"/>
              <a:t>već</a:t>
            </a:r>
            <a:r>
              <a:rPr lang="en-US" dirty="0" smtClean="0"/>
              <a:t> </a:t>
            </a:r>
            <a:r>
              <a:rPr lang="en-US" dirty="0" err="1" smtClean="0"/>
              <a:t>globularni</a:t>
            </a:r>
            <a:r>
              <a:rPr lang="en-US" dirty="0" smtClean="0"/>
              <a:t>), 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usitnjavanje</a:t>
            </a:r>
            <a:r>
              <a:rPr lang="en-US" dirty="0" smtClean="0"/>
              <a:t> </a:t>
            </a:r>
            <a:r>
              <a:rPr lang="en-US" dirty="0" err="1" smtClean="0"/>
              <a:t>zrna</a:t>
            </a:r>
            <a:r>
              <a:rPr lang="en-US" dirty="0" smtClean="0"/>
              <a:t> (</a:t>
            </a:r>
            <a:r>
              <a:rPr lang="en-US" dirty="0" err="1" smtClean="0"/>
              <a:t>mikroleg</a:t>
            </a:r>
            <a:r>
              <a:rPr lang="en-US" dirty="0" smtClean="0"/>
              <a:t>, </a:t>
            </a:r>
            <a:r>
              <a:rPr lang="en-US" dirty="0" err="1" smtClean="0"/>
              <a:t>valjanje</a:t>
            </a:r>
            <a:r>
              <a:rPr lang="en-US" dirty="0" smtClean="0"/>
              <a:t>), 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termička</a:t>
            </a:r>
            <a:r>
              <a:rPr lang="en-US" dirty="0" smtClean="0"/>
              <a:t> </a:t>
            </a:r>
            <a:r>
              <a:rPr lang="en-US" dirty="0" err="1" smtClean="0"/>
              <a:t>obrada</a:t>
            </a:r>
            <a:r>
              <a:rPr lang="en-US" dirty="0" smtClean="0"/>
              <a:t> (</a:t>
            </a:r>
            <a:r>
              <a:rPr lang="en-US" dirty="0" err="1" smtClean="0"/>
              <a:t>kaljenje+otpuštanje</a:t>
            </a:r>
            <a:r>
              <a:rPr lang="en-US" dirty="0" smtClean="0"/>
              <a:t>)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legiranje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najvažniji</a:t>
            </a:r>
            <a:r>
              <a:rPr lang="en-US" dirty="0" smtClean="0"/>
              <a:t> Ni, </a:t>
            </a:r>
            <a:r>
              <a:rPr lang="en-US" dirty="0" err="1" smtClean="0"/>
              <a:t>ostali</a:t>
            </a:r>
            <a:r>
              <a:rPr lang="en-US" dirty="0" smtClean="0"/>
              <a:t>: </a:t>
            </a:r>
            <a:r>
              <a:rPr lang="en-US" dirty="0" err="1" smtClean="0"/>
              <a:t>Mn</a:t>
            </a:r>
            <a:r>
              <a:rPr lang="en-US" dirty="0" smtClean="0"/>
              <a:t>, </a:t>
            </a:r>
            <a:r>
              <a:rPr lang="en-US" dirty="0" smtClean="0"/>
              <a:t>Mo, </a:t>
            </a:r>
            <a:r>
              <a:rPr lang="en-US" dirty="0" smtClean="0"/>
              <a:t>V, </a:t>
            </a:r>
            <a:r>
              <a:rPr lang="en-US" dirty="0" err="1" smtClean="0"/>
              <a:t>Nb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5181600" cy="56689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Vrste</a:t>
            </a:r>
            <a:r>
              <a:rPr lang="en-US" sz="2400" dirty="0" smtClean="0"/>
              <a:t> </a:t>
            </a:r>
            <a:r>
              <a:rPr lang="en-US" sz="2400" dirty="0" err="1" smtClean="0"/>
              <a:t>čelika</a:t>
            </a:r>
            <a:r>
              <a:rPr lang="en-US" sz="2400" dirty="0" smtClean="0"/>
              <a:t>:</a:t>
            </a:r>
          </a:p>
          <a:p>
            <a:pPr marL="457200" indent="-457200">
              <a:buAutoNum type="arabicPeriod"/>
            </a:pPr>
            <a:r>
              <a:rPr lang="en-US" sz="2400" dirty="0" err="1" smtClean="0"/>
              <a:t>Mikrolegirani</a:t>
            </a:r>
            <a:r>
              <a:rPr lang="en-US" sz="2400" dirty="0" smtClean="0"/>
              <a:t> </a:t>
            </a:r>
            <a:r>
              <a:rPr lang="sr-Latn-RS" sz="2400" dirty="0" smtClean="0"/>
              <a:t>Mn-Ni ( Ni do 1,7 %) </a:t>
            </a:r>
            <a:r>
              <a:rPr lang="en-US" sz="2400" dirty="0" err="1" smtClean="0"/>
              <a:t>sitnozrni</a:t>
            </a:r>
            <a:r>
              <a:rPr lang="en-US" sz="2400" dirty="0" smtClean="0"/>
              <a:t> (do -60</a:t>
            </a:r>
            <a:r>
              <a:rPr lang="en-US" sz="2400" baseline="30000" dirty="0" smtClean="0"/>
              <a:t>o</a:t>
            </a:r>
            <a:r>
              <a:rPr lang="en-US" sz="2400" dirty="0" smtClean="0"/>
              <a:t>C </a:t>
            </a:r>
            <a:r>
              <a:rPr lang="en-US" sz="2400" dirty="0" err="1" smtClean="0"/>
              <a:t>normalizovani</a:t>
            </a:r>
            <a:r>
              <a:rPr lang="en-US" sz="2400" dirty="0" smtClean="0"/>
              <a:t>, -80</a:t>
            </a:r>
            <a:r>
              <a:rPr lang="en-US" sz="2400" baseline="30000" dirty="0" smtClean="0"/>
              <a:t>o</a:t>
            </a:r>
            <a:r>
              <a:rPr lang="en-US" sz="2400" dirty="0" smtClean="0"/>
              <a:t>C </a:t>
            </a:r>
            <a:r>
              <a:rPr lang="en-US" sz="2400" dirty="0" err="1" smtClean="0"/>
              <a:t>pobolj</a:t>
            </a:r>
            <a:r>
              <a:rPr lang="sr-Latn-RS" sz="2400" dirty="0" smtClean="0"/>
              <a:t>š</a:t>
            </a:r>
            <a:r>
              <a:rPr lang="en-US" sz="2400" dirty="0" err="1" smtClean="0"/>
              <a:t>ani</a:t>
            </a:r>
            <a:r>
              <a:rPr lang="en-US" sz="2400" dirty="0" smtClean="0"/>
              <a:t>)</a:t>
            </a:r>
            <a:endParaRPr lang="sr-Latn-RS" sz="2400" dirty="0" smtClean="0"/>
          </a:p>
          <a:p>
            <a:pPr>
              <a:buNone/>
            </a:pPr>
            <a:r>
              <a:rPr lang="en-US" sz="2400" dirty="0" smtClean="0"/>
              <a:t>2.</a:t>
            </a:r>
            <a:r>
              <a:rPr lang="sr-Latn-RS" sz="2400" dirty="0" smtClean="0"/>
              <a:t>   Č. legirani niklom (uz mali % C daje žilavi paketasti martenzit):</a:t>
            </a:r>
          </a:p>
          <a:p>
            <a:pPr>
              <a:buNone/>
            </a:pPr>
            <a:r>
              <a:rPr lang="sr-Latn-RS" sz="2400" dirty="0" smtClean="0"/>
              <a:t>-   3,5 % Ni (do -100</a:t>
            </a:r>
            <a:r>
              <a:rPr lang="sr-Latn-RS" sz="2400" baseline="30000" dirty="0" smtClean="0"/>
              <a:t>o</a:t>
            </a:r>
            <a:r>
              <a:rPr lang="sr-Latn-RS" sz="2400" dirty="0" smtClean="0"/>
              <a:t>C)</a:t>
            </a:r>
          </a:p>
          <a:p>
            <a:pPr>
              <a:buNone/>
            </a:pPr>
            <a:r>
              <a:rPr lang="sr-Latn-RS" sz="2400" dirty="0" smtClean="0"/>
              <a:t>-   5 % Ni (do -160</a:t>
            </a:r>
            <a:r>
              <a:rPr lang="sr-Latn-RS" sz="2400" baseline="30000" dirty="0" smtClean="0"/>
              <a:t>o</a:t>
            </a:r>
            <a:r>
              <a:rPr lang="sr-Latn-RS" sz="2400" dirty="0" smtClean="0"/>
              <a:t>C)</a:t>
            </a:r>
          </a:p>
          <a:p>
            <a:pPr>
              <a:buFontTx/>
              <a:buChar char="-"/>
            </a:pPr>
            <a:r>
              <a:rPr lang="sr-Latn-RS" sz="2400" dirty="0" smtClean="0"/>
              <a:t>9 % Ni (do -200</a:t>
            </a:r>
            <a:r>
              <a:rPr lang="sr-Latn-RS" sz="2400" baseline="30000" dirty="0" smtClean="0"/>
              <a:t>o</a:t>
            </a:r>
            <a:r>
              <a:rPr lang="sr-Latn-RS" sz="2400" dirty="0" smtClean="0"/>
              <a:t>C)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(3</a:t>
            </a:r>
            <a:r>
              <a:rPr lang="en-US" sz="2400" dirty="0" smtClean="0"/>
              <a:t>.</a:t>
            </a:r>
            <a:r>
              <a:rPr lang="sr-Latn-RS" sz="2400" dirty="0" smtClean="0"/>
              <a:t>   A</a:t>
            </a:r>
            <a:r>
              <a:rPr lang="en-US" sz="2400" dirty="0" smtClean="0"/>
              <a:t>u</a:t>
            </a:r>
            <a:r>
              <a:rPr lang="sr-Latn-RS" sz="2400" dirty="0" smtClean="0"/>
              <a:t>stenitni nerđajući </a:t>
            </a:r>
            <a:r>
              <a:rPr lang="sr-Latn-RS" sz="2400" dirty="0" smtClean="0"/>
              <a:t>čelici</a:t>
            </a:r>
            <a:r>
              <a:rPr lang="en-US" sz="2400" dirty="0" smtClean="0"/>
              <a:t>;AISI304)</a:t>
            </a:r>
            <a:r>
              <a:rPr lang="sr-Latn-RS" sz="2400" dirty="0" smtClean="0"/>
              <a:t> </a:t>
            </a:r>
            <a:r>
              <a:rPr lang="sr-Latn-RS" sz="2400" dirty="0" smtClean="0"/>
              <a:t>(do -273</a:t>
            </a:r>
            <a:r>
              <a:rPr lang="sr-Latn-RS" sz="2400" baseline="30000" dirty="0" smtClean="0"/>
              <a:t>o</a:t>
            </a:r>
            <a:r>
              <a:rPr lang="sr-Latn-RS" sz="2400" dirty="0" smtClean="0"/>
              <a:t>C)</a:t>
            </a: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32211" t="37187" r="27379" b="43750"/>
          <a:stretch>
            <a:fillRect/>
          </a:stretch>
        </p:blipFill>
        <p:spPr bwMode="auto">
          <a:xfrm>
            <a:off x="0" y="4432852"/>
            <a:ext cx="9144000" cy="2425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 l="32797" t="17708" r="35578" b="21875"/>
          <a:stretch>
            <a:fillRect/>
          </a:stretch>
        </p:blipFill>
        <p:spPr bwMode="auto">
          <a:xfrm>
            <a:off x="5029200" y="76200"/>
            <a:ext cx="411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Straight Connector 6"/>
          <p:cNvCxnSpPr/>
          <p:nvPr/>
        </p:nvCxnSpPr>
        <p:spPr>
          <a:xfrm>
            <a:off x="5334000" y="3351212"/>
            <a:ext cx="38100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800600" y="31242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b="1" dirty="0" smtClean="0">
                <a:solidFill>
                  <a:srgbClr val="FF0000"/>
                </a:solidFill>
              </a:rPr>
              <a:t>27 J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" y="5105400"/>
            <a:ext cx="12192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6200" y="5714999"/>
            <a:ext cx="1219200" cy="8551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1. </a:t>
            </a:r>
            <a:r>
              <a:rPr lang="sr-Latn-RS" u="sng" dirty="0" smtClean="0"/>
              <a:t>Zavarivanje mikrolegiranih Mn-Ni sitnozrnih čelika</a:t>
            </a:r>
            <a:r>
              <a:rPr lang="sr-Latn-RS" dirty="0" smtClean="0"/>
              <a:t>:</a:t>
            </a:r>
          </a:p>
          <a:p>
            <a:endParaRPr lang="sr-Latn-RS" dirty="0" smtClean="0"/>
          </a:p>
          <a:p>
            <a:pPr>
              <a:buFontTx/>
              <a:buChar char="-"/>
            </a:pPr>
            <a:r>
              <a:rPr lang="sr-Latn-RS" dirty="0" smtClean="0"/>
              <a:t>REL/E postupak, što uži ZUT, što manja tvrdoća, ali izbeći porast zrna u ZUT-u</a:t>
            </a:r>
          </a:p>
          <a:p>
            <a:pPr>
              <a:buFontTx/>
              <a:buChar char="-"/>
            </a:pPr>
            <a:r>
              <a:rPr lang="sr-Latn-RS" dirty="0" smtClean="0"/>
              <a:t>B</a:t>
            </a:r>
            <a:r>
              <a:rPr lang="en-US" dirty="0" smtClean="0"/>
              <a:t>a</a:t>
            </a:r>
            <a:r>
              <a:rPr lang="sr-Latn-RS" dirty="0" smtClean="0"/>
              <a:t>zične elektrode, osušene (2h na 200-250</a:t>
            </a:r>
            <a:r>
              <a:rPr lang="sr-Latn-RS" baseline="30000" dirty="0" smtClean="0"/>
              <a:t>o</a:t>
            </a:r>
            <a:r>
              <a:rPr lang="sr-Latn-RS" dirty="0" smtClean="0"/>
              <a:t>C) i koristiti 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sr-Latn-RS" dirty="0" smtClean="0"/>
              <a:t>zagrejane</a:t>
            </a:r>
            <a:r>
              <a:rPr lang="en-US" dirty="0" smtClean="0"/>
              <a:t> da se </a:t>
            </a:r>
            <a:r>
              <a:rPr lang="en-US" dirty="0" err="1" smtClean="0"/>
              <a:t>smanji</a:t>
            </a:r>
            <a:r>
              <a:rPr lang="en-US" dirty="0" smtClean="0"/>
              <a:t> </a:t>
            </a:r>
            <a:r>
              <a:rPr lang="en-US" dirty="0" err="1" smtClean="0"/>
              <a:t>mogućnost</a:t>
            </a:r>
            <a:r>
              <a:rPr lang="en-US" dirty="0" smtClean="0"/>
              <a:t> </a:t>
            </a:r>
            <a:r>
              <a:rPr lang="en-US" dirty="0" err="1" smtClean="0"/>
              <a:t>prodora</a:t>
            </a:r>
            <a:r>
              <a:rPr lang="en-US" dirty="0" smtClean="0"/>
              <a:t> </a:t>
            </a:r>
            <a:r>
              <a:rPr lang="en-US" dirty="0" err="1" smtClean="0"/>
              <a:t>vlage</a:t>
            </a:r>
            <a:r>
              <a:rPr lang="sr-Latn-RS" dirty="0" smtClean="0"/>
              <a:t>.</a:t>
            </a:r>
            <a:endParaRPr lang="sr-Latn-RS" dirty="0" smtClean="0"/>
          </a:p>
          <a:p>
            <a:pPr>
              <a:buFontTx/>
              <a:buChar char="-"/>
            </a:pPr>
            <a:r>
              <a:rPr lang="sr-Latn-RS" dirty="0" smtClean="0"/>
              <a:t>Predgrevanje 100-150</a:t>
            </a:r>
            <a:r>
              <a:rPr lang="sr-Latn-RS" baseline="30000" dirty="0" smtClean="0"/>
              <a:t>o</a:t>
            </a:r>
            <a:r>
              <a:rPr lang="sr-Latn-RS" dirty="0" smtClean="0"/>
              <a:t>C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324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u="sng" dirty="0" smtClean="0"/>
              <a:t>2. </a:t>
            </a:r>
            <a:r>
              <a:rPr lang="sr-Latn-RS" u="sng" dirty="0" smtClean="0"/>
              <a:t>Zavarivanje poboljšanih čelika sa Ni</a:t>
            </a:r>
            <a:r>
              <a:rPr lang="sr-Latn-RS" dirty="0" smtClean="0"/>
              <a:t>:</a:t>
            </a:r>
          </a:p>
          <a:p>
            <a:pPr>
              <a:buFontTx/>
              <a:buChar char="-"/>
            </a:pPr>
            <a:r>
              <a:rPr lang="sr-Latn-RS" sz="2200" dirty="0" smtClean="0"/>
              <a:t>REL/E (najčešće), TIG, MIG, ređe EPP</a:t>
            </a:r>
          </a:p>
          <a:p>
            <a:pPr>
              <a:buFontTx/>
              <a:buChar char="-"/>
            </a:pPr>
            <a:r>
              <a:rPr lang="en-US" sz="2200" dirty="0" smtClean="0"/>
              <a:t>V</a:t>
            </a:r>
            <a:r>
              <a:rPr lang="sr-Latn-RS" sz="2200" dirty="0" smtClean="0"/>
              <a:t>ažan izbor dodatnog materijala za obezbeđenje dovoljne prelazne temperature</a:t>
            </a:r>
          </a:p>
          <a:p>
            <a:pPr marL="514350" indent="-514350">
              <a:buAutoNum type="alphaLcParenR"/>
            </a:pPr>
            <a:r>
              <a:rPr lang="sr-Latn-RS" sz="2200" b="1" dirty="0" smtClean="0"/>
              <a:t>3,5% Ni</a:t>
            </a:r>
          </a:p>
          <a:p>
            <a:pPr marL="514350" indent="-514350">
              <a:buNone/>
            </a:pPr>
            <a:r>
              <a:rPr lang="sr-Latn-RS" sz="2200" dirty="0" smtClean="0"/>
              <a:t>- 	istorodni dodatni materijal</a:t>
            </a:r>
          </a:p>
          <a:p>
            <a:pPr marL="514350" indent="-514350">
              <a:buFontTx/>
              <a:buChar char="-"/>
            </a:pPr>
            <a:r>
              <a:rPr lang="sr-Latn-RS" sz="2200" dirty="0" smtClean="0"/>
              <a:t>opasnost od toplih (eutektikum FeS, S&lt;0,02%) i hladnih prslina (ZUT, zakaljiv materijal-predgrevanje 150-200</a:t>
            </a:r>
            <a:r>
              <a:rPr lang="sr-Latn-RS" sz="2200" baseline="30000" dirty="0" smtClean="0"/>
              <a:t>o</a:t>
            </a:r>
            <a:r>
              <a:rPr lang="sr-Latn-RS" sz="2200" dirty="0" smtClean="0"/>
              <a:t>C)</a:t>
            </a:r>
          </a:p>
          <a:p>
            <a:pPr marL="514350" indent="-514350">
              <a:buFontTx/>
              <a:buChar char="-"/>
            </a:pPr>
            <a:r>
              <a:rPr lang="sr-Latn-RS" sz="2200" dirty="0" smtClean="0"/>
              <a:t>N</a:t>
            </a:r>
            <a:r>
              <a:rPr lang="en-US" sz="2200" dirty="0" smtClean="0"/>
              <a:t>a</a:t>
            </a:r>
            <a:r>
              <a:rPr lang="sr-Latn-RS" sz="2200" dirty="0" smtClean="0"/>
              <a:t>jčešće REL/E, TIG i MIG sve češće (MIG rad u pulsu), EPP u više prolaza za deblji osnovni materijal</a:t>
            </a:r>
            <a:r>
              <a:rPr lang="en-US" sz="2200" dirty="0" smtClean="0"/>
              <a:t> </a:t>
            </a:r>
            <a:r>
              <a:rPr lang="en-US" sz="2200" dirty="0" smtClean="0"/>
              <a:t>(</a:t>
            </a:r>
            <a:r>
              <a:rPr lang="en-US" sz="2200" dirty="0" err="1" smtClean="0"/>
              <a:t>iako</a:t>
            </a:r>
            <a:r>
              <a:rPr lang="en-US" sz="2200" dirty="0" smtClean="0"/>
              <a:t> EPP </a:t>
            </a:r>
            <a:r>
              <a:rPr lang="en-US" sz="2200" dirty="0" smtClean="0"/>
              <a:t>ne </a:t>
            </a:r>
            <a:r>
              <a:rPr lang="en-US" sz="2200" dirty="0" smtClean="0"/>
              <a:t>mora u </a:t>
            </a:r>
            <a:r>
              <a:rPr lang="en-US" sz="2200" dirty="0" err="1" smtClean="0"/>
              <a:t>više</a:t>
            </a:r>
            <a:r>
              <a:rPr lang="en-US" sz="2200" dirty="0" smtClean="0"/>
              <a:t> </a:t>
            </a:r>
            <a:r>
              <a:rPr lang="en-US" sz="2200" dirty="0" err="1" smtClean="0"/>
              <a:t>prolaza</a:t>
            </a:r>
            <a:r>
              <a:rPr lang="en-US" sz="2200" dirty="0" smtClean="0"/>
              <a:t> </a:t>
            </a:r>
            <a:r>
              <a:rPr lang="en-US" sz="2200" dirty="0" err="1" smtClean="0"/>
              <a:t>za</a:t>
            </a:r>
            <a:r>
              <a:rPr lang="en-US" sz="2200" dirty="0" smtClean="0"/>
              <a:t> </a:t>
            </a:r>
            <a:r>
              <a:rPr lang="en-US" sz="2200" dirty="0" err="1" smtClean="0"/>
              <a:t>druge</a:t>
            </a:r>
            <a:r>
              <a:rPr lang="en-US" sz="2200" dirty="0" smtClean="0"/>
              <a:t> </a:t>
            </a:r>
            <a:r>
              <a:rPr lang="en-US" sz="2200" dirty="0" err="1" smtClean="0"/>
              <a:t>materijale</a:t>
            </a:r>
            <a:r>
              <a:rPr lang="sr-Latn-RS" sz="2200" dirty="0" smtClean="0"/>
              <a:t>)</a:t>
            </a:r>
          </a:p>
          <a:p>
            <a:pPr marL="514350" indent="-514350">
              <a:buNone/>
            </a:pPr>
            <a:r>
              <a:rPr lang="sr-Latn-RS" sz="2200" b="1" dirty="0" smtClean="0"/>
              <a:t>b)  	5 % Ni</a:t>
            </a:r>
          </a:p>
          <a:p>
            <a:pPr marL="514350" indent="-514350">
              <a:buFontTx/>
              <a:buChar char="-"/>
            </a:pPr>
            <a:r>
              <a:rPr lang="en-US" sz="2200" dirty="0" err="1"/>
              <a:t>d</a:t>
            </a:r>
            <a:r>
              <a:rPr lang="sr-Latn-RS" sz="2200" dirty="0" smtClean="0"/>
              <a:t>od</a:t>
            </a:r>
            <a:r>
              <a:rPr lang="en-US" sz="2200" dirty="0" err="1" smtClean="0"/>
              <a:t>atni</a:t>
            </a:r>
            <a:r>
              <a:rPr lang="en-US" sz="2200" dirty="0" smtClean="0"/>
              <a:t> </a:t>
            </a:r>
            <a:r>
              <a:rPr lang="sr-Latn-RS" sz="2200" dirty="0" smtClean="0"/>
              <a:t>mat</a:t>
            </a:r>
            <a:r>
              <a:rPr lang="en-US" sz="2200" dirty="0" err="1" smtClean="0"/>
              <a:t>erijal</a:t>
            </a:r>
            <a:r>
              <a:rPr lang="sr-Latn-RS" sz="2200" dirty="0" smtClean="0"/>
              <a:t> </a:t>
            </a:r>
            <a:r>
              <a:rPr lang="sr-Latn-RS" sz="2200" dirty="0" smtClean="0"/>
              <a:t>npr.: </a:t>
            </a:r>
            <a:r>
              <a:rPr lang="sr-Latn-RS" sz="2200" dirty="0" smtClean="0"/>
              <a:t>19%Cr</a:t>
            </a:r>
            <a:r>
              <a:rPr lang="en-US" sz="2200" dirty="0" smtClean="0"/>
              <a:t>-</a:t>
            </a:r>
            <a:r>
              <a:rPr lang="sr-Latn-RS" sz="2200" dirty="0" smtClean="0"/>
              <a:t>9 </a:t>
            </a:r>
            <a:r>
              <a:rPr lang="sr-Latn-RS" sz="2200" dirty="0" smtClean="0"/>
              <a:t>%Ni, </a:t>
            </a:r>
            <a:r>
              <a:rPr lang="sr-Latn-RS" sz="2200" dirty="0" smtClean="0"/>
              <a:t>18%Cr</a:t>
            </a:r>
            <a:r>
              <a:rPr lang="en-US" sz="2200" dirty="0" smtClean="0"/>
              <a:t>-</a:t>
            </a:r>
            <a:r>
              <a:rPr lang="sr-Latn-RS" sz="2200" dirty="0" smtClean="0"/>
              <a:t>8%Ni</a:t>
            </a:r>
            <a:r>
              <a:rPr lang="en-US" sz="2200" dirty="0" smtClean="0"/>
              <a:t>-</a:t>
            </a:r>
            <a:r>
              <a:rPr lang="sr-Latn-RS" sz="2200" dirty="0" smtClean="0"/>
              <a:t>6%Mn</a:t>
            </a:r>
            <a:r>
              <a:rPr lang="sr-Latn-RS" sz="2200" dirty="0" smtClean="0"/>
              <a:t>, </a:t>
            </a:r>
            <a:r>
              <a:rPr lang="sr-Latn-RS" sz="2200" dirty="0" smtClean="0"/>
              <a:t>25%Cr</a:t>
            </a:r>
            <a:r>
              <a:rPr lang="en-US" sz="2200" dirty="0"/>
              <a:t>-</a:t>
            </a:r>
            <a:r>
              <a:rPr lang="sr-Latn-RS" sz="2200" dirty="0" smtClean="0"/>
              <a:t>20%Ni</a:t>
            </a:r>
            <a:r>
              <a:rPr lang="sr-Latn-RS" sz="2200" dirty="0" smtClean="0"/>
              <a:t>, niklove elektrode </a:t>
            </a:r>
            <a:r>
              <a:rPr lang="sr-Latn-RS" sz="2200" dirty="0" smtClean="0"/>
              <a:t>NiCr15Fe10Nb </a:t>
            </a:r>
            <a:r>
              <a:rPr lang="sr-Latn-RS" sz="2200" dirty="0" smtClean="0"/>
              <a:t>(Incoweld A; Inconel 182) </a:t>
            </a:r>
          </a:p>
          <a:p>
            <a:pPr marL="514350" indent="-514350">
              <a:buFontTx/>
              <a:buChar char="-"/>
            </a:pPr>
            <a:r>
              <a:rPr lang="en-US" sz="2200" dirty="0"/>
              <a:t>d</a:t>
            </a:r>
            <a:r>
              <a:rPr lang="sr-Latn-RS" sz="2200" dirty="0" err="1" smtClean="0"/>
              <a:t>olazi</a:t>
            </a:r>
            <a:r>
              <a:rPr lang="sr-Latn-RS" sz="2200" dirty="0" smtClean="0"/>
              <a:t> </a:t>
            </a:r>
            <a:r>
              <a:rPr lang="sr-Latn-RS" sz="2200" dirty="0" smtClean="0"/>
              <a:t>do promene poboljšane mikrostrukture i degradacije </a:t>
            </a:r>
            <a:r>
              <a:rPr lang="sr-Latn-RS" sz="2200" dirty="0" err="1" smtClean="0"/>
              <a:t>meh.osobina</a:t>
            </a:r>
            <a:r>
              <a:rPr lang="sr-Latn-RS" sz="2200" dirty="0" smtClean="0"/>
              <a:t> </a:t>
            </a:r>
            <a:r>
              <a:rPr lang="sr-Latn-RS" sz="2200" dirty="0" smtClean="0"/>
              <a:t>ZUT-a</a:t>
            </a:r>
            <a:r>
              <a:rPr lang="en-US" sz="2200" dirty="0" smtClean="0"/>
              <a:t>, </a:t>
            </a:r>
            <a:r>
              <a:rPr lang="en-US" sz="2200" dirty="0" err="1" smtClean="0"/>
              <a:t>lošija</a:t>
            </a:r>
            <a:r>
              <a:rPr lang="en-US" sz="2200" dirty="0" smtClean="0"/>
              <a:t> </a:t>
            </a:r>
            <a:r>
              <a:rPr lang="en-US" sz="2200" dirty="0" err="1" smtClean="0"/>
              <a:t>zavarljivost</a:t>
            </a:r>
            <a:r>
              <a:rPr lang="en-US" sz="2200" dirty="0" smtClean="0"/>
              <a:t> od </a:t>
            </a:r>
            <a:r>
              <a:rPr lang="en-US" sz="2200" dirty="0" err="1" smtClean="0"/>
              <a:t>čelika</a:t>
            </a:r>
            <a:r>
              <a:rPr lang="en-US" sz="2200" dirty="0" smtClean="0"/>
              <a:t> </a:t>
            </a:r>
            <a:r>
              <a:rPr lang="en-US" sz="2200" dirty="0" err="1" smtClean="0"/>
              <a:t>sa</a:t>
            </a:r>
            <a:r>
              <a:rPr lang="en-US" sz="2200" dirty="0" smtClean="0"/>
              <a:t> 3,5%Ni</a:t>
            </a:r>
            <a:endParaRPr lang="sr-Latn-RS" sz="2200" dirty="0" smtClean="0"/>
          </a:p>
          <a:p>
            <a:pPr marL="514350" indent="-514350">
              <a:buNone/>
            </a:pPr>
            <a:endParaRPr lang="en-US" sz="2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sr-Latn-RS" sz="2200" b="1" dirty="0" smtClean="0"/>
              <a:t>c)  9 % Ni</a:t>
            </a:r>
          </a:p>
          <a:p>
            <a:pPr marL="514350" indent="-514350">
              <a:buFontTx/>
              <a:buChar char="-"/>
            </a:pPr>
            <a:r>
              <a:rPr lang="sr-Latn-RS" sz="2200" dirty="0" smtClean="0"/>
              <a:t>dod.mat., npr.: niklove elektrode NiCr15Fe10Nb (Incoweld A; Inconel 182)</a:t>
            </a:r>
          </a:p>
          <a:p>
            <a:pPr marL="514350" indent="-514350">
              <a:buFontTx/>
              <a:buChar char="-"/>
            </a:pPr>
            <a:r>
              <a:rPr lang="sr-Latn-RS" sz="2200" dirty="0" smtClean="0"/>
              <a:t>posle gasnog rezanja mašinska </a:t>
            </a:r>
            <a:r>
              <a:rPr lang="sr-Latn-RS" sz="2200" dirty="0" smtClean="0"/>
              <a:t>obrada</a:t>
            </a:r>
            <a:r>
              <a:rPr lang="en-US" sz="2200" dirty="0" smtClean="0"/>
              <a:t> da se </a:t>
            </a:r>
            <a:r>
              <a:rPr lang="en-US" sz="2200" dirty="0" err="1" smtClean="0"/>
              <a:t>ukloni</a:t>
            </a:r>
            <a:r>
              <a:rPr lang="en-US" sz="2200" dirty="0" smtClean="0"/>
              <a:t> </a:t>
            </a:r>
            <a:r>
              <a:rPr lang="en-US" sz="2200" dirty="0" err="1" smtClean="0"/>
              <a:t>zakaljeni</a:t>
            </a:r>
            <a:r>
              <a:rPr lang="en-US" sz="2200" dirty="0" smtClean="0"/>
              <a:t> </a:t>
            </a:r>
            <a:r>
              <a:rPr lang="en-US" sz="2200" dirty="0" err="1" smtClean="0"/>
              <a:t>sloj</a:t>
            </a:r>
            <a:r>
              <a:rPr lang="en-US" sz="2200" dirty="0" smtClean="0"/>
              <a:t> </a:t>
            </a:r>
            <a:r>
              <a:rPr lang="en-US" sz="2200" dirty="0" err="1" smtClean="0"/>
              <a:t>usled</a:t>
            </a:r>
            <a:r>
              <a:rPr lang="en-US" sz="2200" dirty="0" smtClean="0"/>
              <a:t> </a:t>
            </a:r>
            <a:r>
              <a:rPr lang="en-US" sz="2200" dirty="0" err="1" smtClean="0"/>
              <a:t>zagrevanja</a:t>
            </a:r>
            <a:r>
              <a:rPr lang="en-US" sz="2200" dirty="0" smtClean="0"/>
              <a:t> </a:t>
            </a:r>
            <a:r>
              <a:rPr lang="en-US" sz="2200" dirty="0" err="1" smtClean="0"/>
              <a:t>tokom</a:t>
            </a:r>
            <a:r>
              <a:rPr lang="en-US" sz="2200" dirty="0" smtClean="0"/>
              <a:t> </a:t>
            </a:r>
            <a:r>
              <a:rPr lang="en-US" sz="2200" dirty="0" err="1" smtClean="0"/>
              <a:t>gasnog</a:t>
            </a:r>
            <a:r>
              <a:rPr lang="en-US" sz="2200" dirty="0" smtClean="0"/>
              <a:t> </a:t>
            </a:r>
            <a:r>
              <a:rPr lang="en-US" sz="2200" dirty="0" err="1" smtClean="0"/>
              <a:t>rezanja</a:t>
            </a:r>
            <a:endParaRPr lang="sr-Latn-RS" sz="2200" dirty="0" smtClean="0"/>
          </a:p>
          <a:p>
            <a:pPr marL="514350" indent="-514350">
              <a:buFontTx/>
              <a:buChar char="-"/>
            </a:pPr>
            <a:r>
              <a:rPr lang="sr-Latn-RS" sz="2200" dirty="0" smtClean="0"/>
              <a:t>do 25 mm i </a:t>
            </a:r>
            <a:r>
              <a:rPr lang="en-US" sz="2200" dirty="0" err="1" smtClean="0"/>
              <a:t>okolne</a:t>
            </a:r>
            <a:r>
              <a:rPr lang="en-US" sz="2200" dirty="0" smtClean="0"/>
              <a:t> temperature </a:t>
            </a:r>
            <a:r>
              <a:rPr lang="sr-Latn-RS" sz="2200" dirty="0" smtClean="0"/>
              <a:t>5</a:t>
            </a:r>
            <a:r>
              <a:rPr lang="sr-Latn-RS" sz="2200" baseline="30000" dirty="0" smtClean="0"/>
              <a:t>o</a:t>
            </a:r>
            <a:r>
              <a:rPr lang="sr-Latn-RS" sz="2200" dirty="0" smtClean="0"/>
              <a:t>C </a:t>
            </a:r>
            <a:r>
              <a:rPr lang="sr-Latn-RS" sz="2200" dirty="0" smtClean="0"/>
              <a:t>bez predgrevanja, u suprotnom </a:t>
            </a:r>
            <a:r>
              <a:rPr lang="sr-Latn-RS" sz="2200" dirty="0" err="1" smtClean="0"/>
              <a:t>predgrevanje</a:t>
            </a:r>
            <a:r>
              <a:rPr lang="sr-Latn-RS" sz="2200" dirty="0" smtClean="0"/>
              <a:t> </a:t>
            </a:r>
            <a:r>
              <a:rPr lang="en-US" sz="2200" dirty="0" err="1" smtClean="0"/>
              <a:t>na</a:t>
            </a:r>
            <a:r>
              <a:rPr lang="en-US" sz="2200" dirty="0" smtClean="0"/>
              <a:t> </a:t>
            </a:r>
            <a:r>
              <a:rPr lang="sr-Latn-RS" sz="2200" dirty="0" smtClean="0"/>
              <a:t>80-250</a:t>
            </a:r>
            <a:r>
              <a:rPr lang="sr-Latn-RS" sz="2200" baseline="30000" dirty="0" smtClean="0"/>
              <a:t>o</a:t>
            </a:r>
            <a:r>
              <a:rPr lang="sr-Latn-RS" sz="2200" dirty="0" smtClean="0"/>
              <a:t>C</a:t>
            </a:r>
            <a:endParaRPr lang="sr-Latn-RS" sz="2200" dirty="0" smtClean="0"/>
          </a:p>
          <a:p>
            <a:pPr marL="514350" indent="-514350">
              <a:buFontTx/>
              <a:buChar char="-"/>
            </a:pPr>
            <a:r>
              <a:rPr lang="sr-Latn-RS" sz="2200" dirty="0" smtClean="0"/>
              <a:t>mali unos toplote</a:t>
            </a:r>
          </a:p>
          <a:p>
            <a:pPr marL="514350" indent="-514350">
              <a:buFontTx/>
              <a:buChar char="-"/>
            </a:pPr>
            <a:r>
              <a:rPr lang="sr-Latn-RS" sz="2200" dirty="0" smtClean="0"/>
              <a:t>zavarivati u horizontalnom položaju ili u koritu</a:t>
            </a:r>
          </a:p>
          <a:p>
            <a:pPr marL="514350" indent="-514350">
              <a:buFontTx/>
              <a:buChar char="-"/>
            </a:pPr>
            <a:r>
              <a:rPr lang="sr-Latn-RS" sz="2200" dirty="0" smtClean="0"/>
              <a:t>sporo brušenje da ne dođe do pregrevanja</a:t>
            </a:r>
          </a:p>
          <a:p>
            <a:pPr marL="514350" indent="-514350">
              <a:buFontTx/>
              <a:buChar char="-"/>
            </a:pPr>
            <a:endParaRPr lang="sr-Latn-RS" sz="2200" dirty="0" smtClean="0"/>
          </a:p>
          <a:p>
            <a:endParaRPr lang="en-US" sz="2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/>
          <a:lstStyle/>
          <a:p>
            <a:r>
              <a:rPr lang="en-US" dirty="0" err="1" smtClean="0"/>
              <a:t>Hvala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pažnji</a:t>
            </a:r>
            <a:r>
              <a:rPr lang="en-US" dirty="0" smtClean="0"/>
              <a:t>!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384</Words>
  <Application>Microsoft Office PowerPoint</Application>
  <PresentationFormat>On-screen Show (4:3)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Tehnologija spajanja savremenih materijala </vt:lpstr>
      <vt:lpstr>Zavarljivost niskolegiranih čelika za niske temperature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Hvala na pažnji!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Tehnologija spajanja savremenih materijala</dc:title>
  <dc:creator>sebastijan</dc:creator>
  <cp:lastModifiedBy>Sebastian Baloš</cp:lastModifiedBy>
  <cp:revision>46</cp:revision>
  <dcterms:created xsi:type="dcterms:W3CDTF">2015-08-03T17:45:04Z</dcterms:created>
  <dcterms:modified xsi:type="dcterms:W3CDTF">2015-10-22T21:36:37Z</dcterms:modified>
</cp:coreProperties>
</file>